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136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57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76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4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9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8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5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03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39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8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2948-3F04-480A-A60D-2392EF978C03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691C-903D-43D3-8E17-3848C42680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49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76F98-A2B6-80EE-D4EC-3E0CD899DEEF}"/>
              </a:ext>
            </a:extLst>
          </p:cNvPr>
          <p:cNvSpPr txBox="1"/>
          <p:nvPr/>
        </p:nvSpPr>
        <p:spPr>
          <a:xfrm>
            <a:off x="75499" y="75501"/>
            <a:ext cx="694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Dishes and their allergens –Week 1 </a:t>
            </a:r>
            <a:r>
              <a:rPr lang="en-GB" sz="1200" b="1" dirty="0"/>
              <a:t>(Sept 22 to Feb 23)</a:t>
            </a:r>
            <a:endParaRPr lang="en-GB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B8560F9-4571-9071-8AFD-0D64DEEC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198643"/>
              </p:ext>
            </p:extLst>
          </p:nvPr>
        </p:nvGraphicFramePr>
        <p:xfrm>
          <a:off x="165463" y="1059010"/>
          <a:ext cx="9513320" cy="3255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64">
                  <a:extLst>
                    <a:ext uri="{9D8B030D-6E8A-4147-A177-3AD203B41FA5}">
                      <a16:colId xmlns:a16="http://schemas.microsoft.com/office/drawing/2014/main" val="173801501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317017608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855622146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2302120745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1756737413"/>
                    </a:ext>
                  </a:extLst>
                </a:gridCol>
              </a:tblGrid>
              <a:tr h="35314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136616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Meatballs &amp; spaghetti</a:t>
                      </a:r>
                    </a:p>
                    <a:p>
                      <a:r>
                        <a:rPr lang="en-GB" sz="1200" b="0" dirty="0"/>
                        <a:t>Eggs, wheat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Chicken nuggets</a:t>
                      </a:r>
                    </a:p>
                    <a:p>
                      <a:r>
                        <a:rPr lang="en-GB" sz="1200" b="0" dirty="0"/>
                        <a:t>Celery, wheat, eggs,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Beef pie</a:t>
                      </a:r>
                    </a:p>
                    <a:p>
                      <a:r>
                        <a:rPr lang="en-GB" sz="1200" b="0" dirty="0"/>
                        <a:t>Celery, wheat</a:t>
                      </a:r>
                    </a:p>
                    <a:p>
                      <a:r>
                        <a:rPr lang="en-GB" sz="1200" b="1" dirty="0"/>
                        <a:t>Gravy</a:t>
                      </a:r>
                    </a:p>
                    <a:p>
                      <a:r>
                        <a:rPr lang="en-GB" sz="1200" b="0" dirty="0"/>
                        <a:t>Barley, wheat, soya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Chicken &amp; sweetcorn pasta</a:t>
                      </a:r>
                    </a:p>
                    <a:p>
                      <a:r>
                        <a:rPr lang="en-GB" sz="1200" b="0" dirty="0"/>
                        <a:t>Mustard, wheat</a:t>
                      </a:r>
                    </a:p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Fish fingers</a:t>
                      </a:r>
                    </a:p>
                    <a:p>
                      <a:r>
                        <a:rPr lang="en-GB" sz="1200" b="0" dirty="0"/>
                        <a:t>Wheat,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075753"/>
                  </a:ext>
                </a:extLst>
              </a:tr>
              <a:tr h="643202">
                <a:tc>
                  <a:txBody>
                    <a:bodyPr/>
                    <a:lstStyle/>
                    <a:p>
                      <a:r>
                        <a:rPr lang="en-GB" sz="1200" b="1" dirty="0"/>
                        <a:t>Macaroni cheese</a:t>
                      </a:r>
                    </a:p>
                    <a:p>
                      <a:r>
                        <a:rPr lang="en-GB" sz="1200" b="0" dirty="0"/>
                        <a:t>Wheat, milk, mustard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Quorn nuggets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Veggie pie</a:t>
                      </a:r>
                    </a:p>
                    <a:p>
                      <a:r>
                        <a:rPr lang="en-GB" sz="1200" b="0" dirty="0"/>
                        <a:t>Celery, wheat, milk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whirl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&amp; tomato pizza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57763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Iced sponge cake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Fruit salad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Cupcake</a:t>
                      </a:r>
                    </a:p>
                    <a:p>
                      <a:r>
                        <a:rPr lang="en-GB" sz="1200" b="0" dirty="0"/>
                        <a:t>Eggs, wheat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Pancake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033496"/>
                  </a:ext>
                </a:extLst>
              </a:tr>
              <a:tr h="826974">
                <a:tc>
                  <a:txBody>
                    <a:bodyPr/>
                    <a:lstStyle/>
                    <a:p>
                      <a:r>
                        <a:rPr lang="en-GB" sz="1200" b="1" dirty="0"/>
                        <a:t>Flapjack</a:t>
                      </a:r>
                    </a:p>
                    <a:p>
                      <a:r>
                        <a:rPr lang="en-GB" sz="1200" b="0" dirty="0"/>
                        <a:t>Oats</a:t>
                      </a:r>
                    </a:p>
                    <a:p>
                      <a:r>
                        <a:rPr lang="en-GB" sz="1200" b="1" dirty="0"/>
                        <a:t>Custard</a:t>
                      </a:r>
                    </a:p>
                    <a:p>
                      <a:r>
                        <a:rPr lang="en-GB" sz="1200" b="0" dirty="0"/>
                        <a:t>Eggs,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20271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A911C6E-90AA-FA51-3547-97DB47F4B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839914"/>
              </p:ext>
            </p:extLst>
          </p:nvPr>
        </p:nvGraphicFramePr>
        <p:xfrm>
          <a:off x="227217" y="6361325"/>
          <a:ext cx="639763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350">
                  <a:extLst>
                    <a:ext uri="{9D8B030D-6E8A-4147-A177-3AD203B41FA5}">
                      <a16:colId xmlns:a16="http://schemas.microsoft.com/office/drawing/2014/main" val="2710181974"/>
                    </a:ext>
                  </a:extLst>
                </a:gridCol>
                <a:gridCol w="1300297">
                  <a:extLst>
                    <a:ext uri="{9D8B030D-6E8A-4147-A177-3AD203B41FA5}">
                      <a16:colId xmlns:a16="http://schemas.microsoft.com/office/drawing/2014/main" val="2515318231"/>
                    </a:ext>
                  </a:extLst>
                </a:gridCol>
                <a:gridCol w="1796035">
                  <a:extLst>
                    <a:ext uri="{9D8B030D-6E8A-4147-A177-3AD203B41FA5}">
                      <a16:colId xmlns:a16="http://schemas.microsoft.com/office/drawing/2014/main" val="2133133026"/>
                    </a:ext>
                  </a:extLst>
                </a:gridCol>
                <a:gridCol w="2017957">
                  <a:extLst>
                    <a:ext uri="{9D8B030D-6E8A-4147-A177-3AD203B41FA5}">
                      <a16:colId xmlns:a16="http://schemas.microsoft.com/office/drawing/2014/main" val="3668144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 date: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21/7/22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Reviewed by: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Rachel Hutchins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071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74E30177-D5D4-90DF-37D9-75F024D1828E}"/>
              </a:ext>
            </a:extLst>
          </p:cNvPr>
          <p:cNvGrpSpPr/>
          <p:nvPr/>
        </p:nvGrpSpPr>
        <p:grpSpPr>
          <a:xfrm>
            <a:off x="7678158" y="6211254"/>
            <a:ext cx="2000625" cy="592621"/>
            <a:chOff x="7678158" y="6221438"/>
            <a:chExt cx="2000625" cy="59262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CC0FC4-5DE3-4309-B25B-17579EA7AD3C}"/>
                </a:ext>
              </a:extLst>
            </p:cNvPr>
            <p:cNvSpPr txBox="1"/>
            <p:nvPr/>
          </p:nvSpPr>
          <p:spPr>
            <a:xfrm>
              <a:off x="7678158" y="6552449"/>
              <a:ext cx="2000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100" i="0" dirty="0">
                  <a:effectLst/>
                  <a:latin typeface="Bahnschrift Light" panose="020B0502040204020203" pitchFamily="34" charset="0"/>
                </a:rPr>
                <a:t>01733 617 292</a:t>
              </a:r>
              <a:endParaRPr lang="en-GB" sz="1100" dirty="0">
                <a:latin typeface="Bahnschrift Light" panose="020B0502040204020203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45EA28C-53F1-E584-30ED-B6E9E9F6C151}"/>
                </a:ext>
              </a:extLst>
            </p:cNvPr>
            <p:cNvSpPr/>
            <p:nvPr/>
          </p:nvSpPr>
          <p:spPr>
            <a:xfrm>
              <a:off x="7678158" y="6221438"/>
              <a:ext cx="2000625" cy="3665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Forte" panose="03060902040502070203" pitchFamily="66" charset="0"/>
                </a:rPr>
                <a:t>M and B Caterers LTD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3C8148-D5A3-8D59-356D-4597795AB572}"/>
              </a:ext>
            </a:extLst>
          </p:cNvPr>
          <p:cNvGrpSpPr/>
          <p:nvPr/>
        </p:nvGrpSpPr>
        <p:grpSpPr>
          <a:xfrm>
            <a:off x="235145" y="428882"/>
            <a:ext cx="9369712" cy="571853"/>
            <a:chOff x="235145" y="428882"/>
            <a:chExt cx="9369712" cy="571853"/>
          </a:xfrm>
        </p:grpSpPr>
        <p:pic>
          <p:nvPicPr>
            <p:cNvPr id="1038" name="Picture 1" descr="Celery">
              <a:extLst>
                <a:ext uri="{FF2B5EF4-FFF2-40B4-BE49-F238E27FC236}">
                  <a16:creationId xmlns:a16="http://schemas.microsoft.com/office/drawing/2014/main" id="{97F22D3B-5822-6420-5C1F-E81756673A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/>
            <a:stretch>
              <a:fillRect/>
            </a:stretch>
          </p:blipFill>
          <p:spPr bwMode="auto">
            <a:xfrm>
              <a:off x="8384800" y="433860"/>
              <a:ext cx="5014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2" descr="Cereals containing gluten">
              <a:extLst>
                <a:ext uri="{FF2B5EF4-FFF2-40B4-BE49-F238E27FC236}">
                  <a16:creationId xmlns:a16="http://schemas.microsoft.com/office/drawing/2014/main" id="{792108EB-B23C-9B22-0E84-92164B8ABB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2313" y="460382"/>
              <a:ext cx="50676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3" descr="Crustaceans">
              <a:extLst>
                <a:ext uri="{FF2B5EF4-FFF2-40B4-BE49-F238E27FC236}">
                  <a16:creationId xmlns:a16="http://schemas.microsoft.com/office/drawing/2014/main" id="{A040FA77-BA35-E521-3F25-269B006172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333" y="44463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4" descr="Eggs">
              <a:extLst>
                <a:ext uri="{FF2B5EF4-FFF2-40B4-BE49-F238E27FC236}">
                  <a16:creationId xmlns:a16="http://schemas.microsoft.com/office/drawing/2014/main" id="{6C59A3DF-BF85-4D37-8CA8-AD3C1712F5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5523" y="428882"/>
              <a:ext cx="628650" cy="571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5" descr="Fish">
              <a:extLst>
                <a:ext uri="{FF2B5EF4-FFF2-40B4-BE49-F238E27FC236}">
                  <a16:creationId xmlns:a16="http://schemas.microsoft.com/office/drawing/2014/main" id="{65375D5E-AB23-1A6D-B819-C3D9BC7588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794" y="457457"/>
              <a:ext cx="628650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6" descr="Lupin">
              <a:extLst>
                <a:ext uri="{FF2B5EF4-FFF2-40B4-BE49-F238E27FC236}">
                  <a16:creationId xmlns:a16="http://schemas.microsoft.com/office/drawing/2014/main" id="{ABA0585D-85C8-6EF8-47AF-C85707F50A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07" y="457457"/>
              <a:ext cx="638175" cy="54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7" descr="Milk">
              <a:extLst>
                <a:ext uri="{FF2B5EF4-FFF2-40B4-BE49-F238E27FC236}">
                  <a16:creationId xmlns:a16="http://schemas.microsoft.com/office/drawing/2014/main" id="{A609DB55-EA12-FD4D-B4C2-C28A98D7DD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1413" y="460382"/>
              <a:ext cx="55687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8" descr="Mollusc">
              <a:extLst>
                <a:ext uri="{FF2B5EF4-FFF2-40B4-BE49-F238E27FC236}">
                  <a16:creationId xmlns:a16="http://schemas.microsoft.com/office/drawing/2014/main" id="{E226EEC2-1C2C-FBA5-52B6-9CF79F6E4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798" y="580062"/>
              <a:ext cx="540000" cy="3009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9" descr="Mustard">
              <a:extLst>
                <a:ext uri="{FF2B5EF4-FFF2-40B4-BE49-F238E27FC236}">
                  <a16:creationId xmlns:a16="http://schemas.microsoft.com/office/drawing/2014/main" id="{BF517513-AD23-9F7F-22DC-2200336FEE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9744" y="460554"/>
              <a:ext cx="564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10" descr="Nuts">
              <a:extLst>
                <a:ext uri="{FF2B5EF4-FFF2-40B4-BE49-F238E27FC236}">
                  <a16:creationId xmlns:a16="http://schemas.microsoft.com/office/drawing/2014/main" id="{87C60622-CDD1-8FCB-3ABD-54B7FD269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9529" y="460554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11" descr="Peanuts">
              <a:extLst>
                <a:ext uri="{FF2B5EF4-FFF2-40B4-BE49-F238E27FC236}">
                  <a16:creationId xmlns:a16="http://schemas.microsoft.com/office/drawing/2014/main" id="{8C82A88C-9F2F-8866-5BD7-7468CC371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1935" y="460554"/>
              <a:ext cx="56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12" descr="Sesame seeds">
              <a:extLst>
                <a:ext uri="{FF2B5EF4-FFF2-40B4-BE49-F238E27FC236}">
                  <a16:creationId xmlns:a16="http://schemas.microsoft.com/office/drawing/2014/main" id="{FBC3663D-5FC6-9785-0C15-3DA94C6EE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 b="-3868"/>
            <a:stretch>
              <a:fillRect/>
            </a:stretch>
          </p:blipFill>
          <p:spPr bwMode="auto">
            <a:xfrm>
              <a:off x="940677" y="460735"/>
              <a:ext cx="53181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Picture 14" descr="Sulphur Dioxide">
              <a:extLst>
                <a:ext uri="{FF2B5EF4-FFF2-40B4-BE49-F238E27FC236}">
                  <a16:creationId xmlns:a16="http://schemas.microsoft.com/office/drawing/2014/main" id="{57A97531-B549-C0D4-553B-6AADBFE21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8728" y="444632"/>
              <a:ext cx="5661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3" descr="Soya">
              <a:extLst>
                <a:ext uri="{FF2B5EF4-FFF2-40B4-BE49-F238E27FC236}">
                  <a16:creationId xmlns:a16="http://schemas.microsoft.com/office/drawing/2014/main" id="{25911009-F6E3-1E2F-B588-840D39D48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145" y="460735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BAF2F0B-DDAB-816F-80B2-23770E31B58B}"/>
              </a:ext>
            </a:extLst>
          </p:cNvPr>
          <p:cNvSpPr txBox="1"/>
          <p:nvPr/>
        </p:nvSpPr>
        <p:spPr>
          <a:xfrm>
            <a:off x="5804457" y="75501"/>
            <a:ext cx="4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Duke of Bedford</a:t>
            </a:r>
          </a:p>
        </p:txBody>
      </p:sp>
    </p:spTree>
    <p:extLst>
      <p:ext uri="{BB962C8B-B14F-4D97-AF65-F5344CB8AC3E}">
        <p14:creationId xmlns:p14="http://schemas.microsoft.com/office/powerpoint/2010/main" val="8496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76F98-A2B6-80EE-D4EC-3E0CD899DEEF}"/>
              </a:ext>
            </a:extLst>
          </p:cNvPr>
          <p:cNvSpPr txBox="1"/>
          <p:nvPr/>
        </p:nvSpPr>
        <p:spPr>
          <a:xfrm>
            <a:off x="75499" y="75501"/>
            <a:ext cx="694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Dishes and their allergens –Week 2 </a:t>
            </a:r>
            <a:r>
              <a:rPr lang="en-GB" sz="1200" b="1" dirty="0"/>
              <a:t>(Sept 22 to Feb 23)</a:t>
            </a:r>
            <a:endParaRPr lang="en-GB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B8560F9-4571-9071-8AFD-0D64DEEC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30935"/>
              </p:ext>
            </p:extLst>
          </p:nvPr>
        </p:nvGraphicFramePr>
        <p:xfrm>
          <a:off x="165463" y="1059010"/>
          <a:ext cx="9513320" cy="2822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64">
                  <a:extLst>
                    <a:ext uri="{9D8B030D-6E8A-4147-A177-3AD203B41FA5}">
                      <a16:colId xmlns:a16="http://schemas.microsoft.com/office/drawing/2014/main" val="173801501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317017608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855622146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2302120745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1756737413"/>
                    </a:ext>
                  </a:extLst>
                </a:gridCol>
              </a:tblGrid>
              <a:tr h="35314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136616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Chicken noodle</a:t>
                      </a:r>
                      <a:endParaRPr lang="en-GB" sz="1200" b="0" dirty="0"/>
                    </a:p>
                    <a:p>
                      <a:r>
                        <a:rPr lang="en-GB" sz="1200" b="0" dirty="0"/>
                        <a:t>Wheat, eggs, soy bean</a:t>
                      </a:r>
                    </a:p>
                    <a:p>
                      <a:r>
                        <a:rPr lang="en-GB" sz="1200" b="1" dirty="0"/>
                        <a:t>Prawn crackers</a:t>
                      </a:r>
                    </a:p>
                    <a:p>
                      <a:r>
                        <a:rPr lang="en-GB" sz="1200" b="0" dirty="0"/>
                        <a:t>Crustaceans (prawn)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Pork sausage hotdog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Wheat, soya, sulphur dioxide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Cottage pie</a:t>
                      </a:r>
                    </a:p>
                    <a:p>
                      <a:r>
                        <a:rPr lang="en-GB" sz="1200" b="0" dirty="0"/>
                        <a:t>Celery</a:t>
                      </a:r>
                    </a:p>
                    <a:p>
                      <a:r>
                        <a:rPr lang="en-GB" sz="1200" b="1" dirty="0"/>
                        <a:t>Gravy</a:t>
                      </a:r>
                    </a:p>
                    <a:p>
                      <a:r>
                        <a:rPr lang="en-GB" sz="1200" b="0" dirty="0"/>
                        <a:t>Wheat, barley, soya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Roast Chicken with Yorkshire pudding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  <a:p>
                      <a:r>
                        <a:rPr lang="en-GB" sz="1200" b="1" dirty="0"/>
                        <a:t>Gravy</a:t>
                      </a:r>
                    </a:p>
                    <a:p>
                      <a:r>
                        <a:rPr lang="en-GB" sz="1200" b="0" dirty="0"/>
                        <a:t>Wheat, barley, soya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Fish cake</a:t>
                      </a:r>
                    </a:p>
                    <a:p>
                      <a:r>
                        <a:rPr lang="en-GB" sz="1200" b="0" dirty="0"/>
                        <a:t>Wheat, fish, milk, mustard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075753"/>
                  </a:ext>
                </a:extLst>
              </a:tr>
              <a:tr h="643202">
                <a:tc>
                  <a:txBody>
                    <a:bodyPr/>
                    <a:lstStyle/>
                    <a:p>
                      <a:r>
                        <a:rPr lang="en-GB" sz="1200" b="1" dirty="0"/>
                        <a:t>Veggie fritter</a:t>
                      </a:r>
                    </a:p>
                    <a:p>
                      <a:r>
                        <a:rPr lang="en-GB" sz="1200" b="0" dirty="0"/>
                        <a:t>Milk, eggs, wheat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Quorn sausage hotdog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&amp; tomato tartlet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Cheesy pasta</a:t>
                      </a:r>
                    </a:p>
                    <a:p>
                      <a:r>
                        <a:rPr lang="en-GB" sz="1200" b="0" dirty="0"/>
                        <a:t>Wheat, milk, mustard</a:t>
                      </a:r>
                    </a:p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&amp; tomato pizza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  <a:p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57763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Bakewell tart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Gingerbread man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Fruit salad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Cookie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Chocolate fudge cake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03349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A911C6E-90AA-FA51-3547-97DB47F4B0CB}"/>
              </a:ext>
            </a:extLst>
          </p:cNvPr>
          <p:cNvGraphicFramePr>
            <a:graphicFrameLocks noGrp="1"/>
          </p:cNvGraphicFramePr>
          <p:nvPr/>
        </p:nvGraphicFramePr>
        <p:xfrm>
          <a:off x="227217" y="6361325"/>
          <a:ext cx="639763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350">
                  <a:extLst>
                    <a:ext uri="{9D8B030D-6E8A-4147-A177-3AD203B41FA5}">
                      <a16:colId xmlns:a16="http://schemas.microsoft.com/office/drawing/2014/main" val="2710181974"/>
                    </a:ext>
                  </a:extLst>
                </a:gridCol>
                <a:gridCol w="1300297">
                  <a:extLst>
                    <a:ext uri="{9D8B030D-6E8A-4147-A177-3AD203B41FA5}">
                      <a16:colId xmlns:a16="http://schemas.microsoft.com/office/drawing/2014/main" val="2515318231"/>
                    </a:ext>
                  </a:extLst>
                </a:gridCol>
                <a:gridCol w="1796035">
                  <a:extLst>
                    <a:ext uri="{9D8B030D-6E8A-4147-A177-3AD203B41FA5}">
                      <a16:colId xmlns:a16="http://schemas.microsoft.com/office/drawing/2014/main" val="2133133026"/>
                    </a:ext>
                  </a:extLst>
                </a:gridCol>
                <a:gridCol w="2017957">
                  <a:extLst>
                    <a:ext uri="{9D8B030D-6E8A-4147-A177-3AD203B41FA5}">
                      <a16:colId xmlns:a16="http://schemas.microsoft.com/office/drawing/2014/main" val="3668144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 date: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21/7/22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Reviewed by: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Rachel Hutchins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071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74E30177-D5D4-90DF-37D9-75F024D1828E}"/>
              </a:ext>
            </a:extLst>
          </p:cNvPr>
          <p:cNvGrpSpPr/>
          <p:nvPr/>
        </p:nvGrpSpPr>
        <p:grpSpPr>
          <a:xfrm>
            <a:off x="7678158" y="6211254"/>
            <a:ext cx="2000625" cy="592621"/>
            <a:chOff x="7678158" y="6221438"/>
            <a:chExt cx="2000625" cy="59262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CC0FC4-5DE3-4309-B25B-17579EA7AD3C}"/>
                </a:ext>
              </a:extLst>
            </p:cNvPr>
            <p:cNvSpPr txBox="1"/>
            <p:nvPr/>
          </p:nvSpPr>
          <p:spPr>
            <a:xfrm>
              <a:off x="7678158" y="6552449"/>
              <a:ext cx="2000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100" i="0" dirty="0">
                  <a:effectLst/>
                  <a:latin typeface="Bahnschrift Light" panose="020B0502040204020203" pitchFamily="34" charset="0"/>
                </a:rPr>
                <a:t>01733 617 292</a:t>
              </a:r>
              <a:endParaRPr lang="en-GB" sz="1100" dirty="0">
                <a:latin typeface="Bahnschrift Light" panose="020B0502040204020203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45EA28C-53F1-E584-30ED-B6E9E9F6C151}"/>
                </a:ext>
              </a:extLst>
            </p:cNvPr>
            <p:cNvSpPr/>
            <p:nvPr/>
          </p:nvSpPr>
          <p:spPr>
            <a:xfrm>
              <a:off x="7678158" y="6221438"/>
              <a:ext cx="2000625" cy="3665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Forte" panose="03060902040502070203" pitchFamily="66" charset="0"/>
                </a:rPr>
                <a:t>M and B Caterers LTD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3C8148-D5A3-8D59-356D-4597795AB572}"/>
              </a:ext>
            </a:extLst>
          </p:cNvPr>
          <p:cNvGrpSpPr/>
          <p:nvPr/>
        </p:nvGrpSpPr>
        <p:grpSpPr>
          <a:xfrm>
            <a:off x="235145" y="428882"/>
            <a:ext cx="9369712" cy="571853"/>
            <a:chOff x="235145" y="428882"/>
            <a:chExt cx="9369712" cy="571853"/>
          </a:xfrm>
        </p:grpSpPr>
        <p:pic>
          <p:nvPicPr>
            <p:cNvPr id="1038" name="Picture 1" descr="Celery">
              <a:extLst>
                <a:ext uri="{FF2B5EF4-FFF2-40B4-BE49-F238E27FC236}">
                  <a16:creationId xmlns:a16="http://schemas.microsoft.com/office/drawing/2014/main" id="{97F22D3B-5822-6420-5C1F-E81756673A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/>
            <a:stretch>
              <a:fillRect/>
            </a:stretch>
          </p:blipFill>
          <p:spPr bwMode="auto">
            <a:xfrm>
              <a:off x="8384800" y="433860"/>
              <a:ext cx="5014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2" descr="Cereals containing gluten">
              <a:extLst>
                <a:ext uri="{FF2B5EF4-FFF2-40B4-BE49-F238E27FC236}">
                  <a16:creationId xmlns:a16="http://schemas.microsoft.com/office/drawing/2014/main" id="{792108EB-B23C-9B22-0E84-92164B8ABB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2313" y="460382"/>
              <a:ext cx="50676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3" descr="Crustaceans">
              <a:extLst>
                <a:ext uri="{FF2B5EF4-FFF2-40B4-BE49-F238E27FC236}">
                  <a16:creationId xmlns:a16="http://schemas.microsoft.com/office/drawing/2014/main" id="{A040FA77-BA35-E521-3F25-269B006172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333" y="44463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4" descr="Eggs">
              <a:extLst>
                <a:ext uri="{FF2B5EF4-FFF2-40B4-BE49-F238E27FC236}">
                  <a16:creationId xmlns:a16="http://schemas.microsoft.com/office/drawing/2014/main" id="{6C59A3DF-BF85-4D37-8CA8-AD3C1712F5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5523" y="428882"/>
              <a:ext cx="628650" cy="571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5" descr="Fish">
              <a:extLst>
                <a:ext uri="{FF2B5EF4-FFF2-40B4-BE49-F238E27FC236}">
                  <a16:creationId xmlns:a16="http://schemas.microsoft.com/office/drawing/2014/main" id="{65375D5E-AB23-1A6D-B819-C3D9BC7588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794" y="457457"/>
              <a:ext cx="628650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6" descr="Lupin">
              <a:extLst>
                <a:ext uri="{FF2B5EF4-FFF2-40B4-BE49-F238E27FC236}">
                  <a16:creationId xmlns:a16="http://schemas.microsoft.com/office/drawing/2014/main" id="{ABA0585D-85C8-6EF8-47AF-C85707F50A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07" y="457457"/>
              <a:ext cx="638175" cy="54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7" descr="Milk">
              <a:extLst>
                <a:ext uri="{FF2B5EF4-FFF2-40B4-BE49-F238E27FC236}">
                  <a16:creationId xmlns:a16="http://schemas.microsoft.com/office/drawing/2014/main" id="{A609DB55-EA12-FD4D-B4C2-C28A98D7DD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1413" y="460382"/>
              <a:ext cx="55687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8" descr="Mollusc">
              <a:extLst>
                <a:ext uri="{FF2B5EF4-FFF2-40B4-BE49-F238E27FC236}">
                  <a16:creationId xmlns:a16="http://schemas.microsoft.com/office/drawing/2014/main" id="{E226EEC2-1C2C-FBA5-52B6-9CF79F6E4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798" y="580062"/>
              <a:ext cx="540000" cy="3009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9" descr="Mustard">
              <a:extLst>
                <a:ext uri="{FF2B5EF4-FFF2-40B4-BE49-F238E27FC236}">
                  <a16:creationId xmlns:a16="http://schemas.microsoft.com/office/drawing/2014/main" id="{BF517513-AD23-9F7F-22DC-2200336FEE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9744" y="460554"/>
              <a:ext cx="564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10" descr="Nuts">
              <a:extLst>
                <a:ext uri="{FF2B5EF4-FFF2-40B4-BE49-F238E27FC236}">
                  <a16:creationId xmlns:a16="http://schemas.microsoft.com/office/drawing/2014/main" id="{87C60622-CDD1-8FCB-3ABD-54B7FD269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9529" y="460554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11" descr="Peanuts">
              <a:extLst>
                <a:ext uri="{FF2B5EF4-FFF2-40B4-BE49-F238E27FC236}">
                  <a16:creationId xmlns:a16="http://schemas.microsoft.com/office/drawing/2014/main" id="{8C82A88C-9F2F-8866-5BD7-7468CC371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1935" y="460554"/>
              <a:ext cx="56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12" descr="Sesame seeds">
              <a:extLst>
                <a:ext uri="{FF2B5EF4-FFF2-40B4-BE49-F238E27FC236}">
                  <a16:creationId xmlns:a16="http://schemas.microsoft.com/office/drawing/2014/main" id="{FBC3663D-5FC6-9785-0C15-3DA94C6EE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 b="-3868"/>
            <a:stretch>
              <a:fillRect/>
            </a:stretch>
          </p:blipFill>
          <p:spPr bwMode="auto">
            <a:xfrm>
              <a:off x="940677" y="460735"/>
              <a:ext cx="53181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Picture 14" descr="Sulphur Dioxide">
              <a:extLst>
                <a:ext uri="{FF2B5EF4-FFF2-40B4-BE49-F238E27FC236}">
                  <a16:creationId xmlns:a16="http://schemas.microsoft.com/office/drawing/2014/main" id="{57A97531-B549-C0D4-553B-6AADBFE21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8728" y="444632"/>
              <a:ext cx="5661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3" descr="Soya">
              <a:extLst>
                <a:ext uri="{FF2B5EF4-FFF2-40B4-BE49-F238E27FC236}">
                  <a16:creationId xmlns:a16="http://schemas.microsoft.com/office/drawing/2014/main" id="{25911009-F6E3-1E2F-B588-840D39D48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145" y="460735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BAF2F0B-DDAB-816F-80B2-23770E31B58B}"/>
              </a:ext>
            </a:extLst>
          </p:cNvPr>
          <p:cNvSpPr txBox="1"/>
          <p:nvPr/>
        </p:nvSpPr>
        <p:spPr>
          <a:xfrm>
            <a:off x="5804457" y="75501"/>
            <a:ext cx="4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Duke of Bedford</a:t>
            </a:r>
          </a:p>
        </p:txBody>
      </p:sp>
    </p:spTree>
    <p:extLst>
      <p:ext uri="{BB962C8B-B14F-4D97-AF65-F5344CB8AC3E}">
        <p14:creationId xmlns:p14="http://schemas.microsoft.com/office/powerpoint/2010/main" val="4965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76F98-A2B6-80EE-D4EC-3E0CD899DEEF}"/>
              </a:ext>
            </a:extLst>
          </p:cNvPr>
          <p:cNvSpPr txBox="1"/>
          <p:nvPr/>
        </p:nvSpPr>
        <p:spPr>
          <a:xfrm>
            <a:off x="75499" y="75501"/>
            <a:ext cx="694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Dishes and their allergens –Week 3 </a:t>
            </a:r>
            <a:r>
              <a:rPr lang="en-GB" sz="1200" b="1" dirty="0"/>
              <a:t>(Sept 22 to Feb 23)</a:t>
            </a:r>
            <a:endParaRPr lang="en-GB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B8560F9-4571-9071-8AFD-0D64DEEC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751601"/>
              </p:ext>
            </p:extLst>
          </p:nvPr>
        </p:nvGraphicFramePr>
        <p:xfrm>
          <a:off x="165463" y="1059010"/>
          <a:ext cx="9513320" cy="346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64">
                  <a:extLst>
                    <a:ext uri="{9D8B030D-6E8A-4147-A177-3AD203B41FA5}">
                      <a16:colId xmlns:a16="http://schemas.microsoft.com/office/drawing/2014/main" val="173801501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317017608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855622146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2302120745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1756737413"/>
                    </a:ext>
                  </a:extLst>
                </a:gridCol>
              </a:tblGrid>
              <a:tr h="35314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136616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Beef lasagne</a:t>
                      </a:r>
                    </a:p>
                    <a:p>
                      <a:r>
                        <a:rPr lang="en-GB" sz="1200" b="0" dirty="0"/>
                        <a:t>Wheat, milk, mustard, celery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Crispy chicken wrap</a:t>
                      </a:r>
                    </a:p>
                    <a:p>
                      <a:r>
                        <a:rPr lang="en-GB" sz="1200" b="0" dirty="0"/>
                        <a:t>Wheat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Chilli con carne</a:t>
                      </a:r>
                    </a:p>
                    <a:p>
                      <a:r>
                        <a:rPr lang="en-GB" sz="1200" b="0" dirty="0"/>
                        <a:t>Celery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Toad in the hole</a:t>
                      </a:r>
                    </a:p>
                    <a:p>
                      <a:r>
                        <a:rPr lang="en-GB" sz="1200" b="0" dirty="0"/>
                        <a:t>Wheat, eggs, milk, soya, sulphur dioxide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Fish stars</a:t>
                      </a:r>
                    </a:p>
                    <a:p>
                      <a:r>
                        <a:rPr lang="en-GB" sz="1200" b="0" dirty="0"/>
                        <a:t>Wheat,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075753"/>
                  </a:ext>
                </a:extLst>
              </a:tr>
              <a:tr h="643202">
                <a:tc>
                  <a:txBody>
                    <a:bodyPr/>
                    <a:lstStyle/>
                    <a:p>
                      <a:r>
                        <a:rPr lang="en-GB" sz="1200" b="1" dirty="0"/>
                        <a:t>Macaroni cheese</a:t>
                      </a:r>
                    </a:p>
                    <a:p>
                      <a:r>
                        <a:rPr lang="en-GB" sz="1200" b="0" dirty="0"/>
                        <a:t>Wheat, milk, mustard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Veggie quesadilla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Veggie curry</a:t>
                      </a:r>
                    </a:p>
                    <a:p>
                      <a:r>
                        <a:rPr lang="en-GB" sz="1200" b="0" dirty="0"/>
                        <a:t>Celery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Tomato &amp; basil gnocchi</a:t>
                      </a:r>
                    </a:p>
                    <a:p>
                      <a:r>
                        <a:rPr lang="en-GB" sz="1200" b="0" dirty="0"/>
                        <a:t>Wheat, milk, eggs</a:t>
                      </a:r>
                    </a:p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&amp; tomato pizza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57763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Rainbow cookie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Toffee pear pudding</a:t>
                      </a:r>
                    </a:p>
                    <a:p>
                      <a:r>
                        <a:rPr lang="en-GB" sz="1200" b="0" dirty="0"/>
                        <a:t>Eggs, wheat, milk</a:t>
                      </a:r>
                    </a:p>
                    <a:p>
                      <a:r>
                        <a:rPr lang="en-GB" sz="1200" b="1" dirty="0"/>
                        <a:t>Custard</a:t>
                      </a:r>
                    </a:p>
                    <a:p>
                      <a:r>
                        <a:rPr lang="en-GB" sz="1200" b="0" dirty="0"/>
                        <a:t>Eggs,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Rice crispy cake</a:t>
                      </a:r>
                    </a:p>
                    <a:p>
                      <a:r>
                        <a:rPr lang="en-GB" sz="1200" b="0" dirty="0"/>
                        <a:t>Barley,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Waffle with chocolate sauce</a:t>
                      </a:r>
                    </a:p>
                    <a:p>
                      <a:r>
                        <a:rPr lang="en-GB" sz="1200" b="0" dirty="0"/>
                        <a:t>Wheat, eggs, milk, soya</a:t>
                      </a:r>
                    </a:p>
                    <a:p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033496"/>
                  </a:ext>
                </a:extLst>
              </a:tr>
              <a:tr h="826974">
                <a:tc>
                  <a:txBody>
                    <a:bodyPr/>
                    <a:lstStyle/>
                    <a:p>
                      <a:r>
                        <a:rPr lang="en-GB" sz="1200" b="1" dirty="0"/>
                        <a:t>Lemon drizzle cake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20271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A911C6E-90AA-FA51-3547-97DB47F4B0CB}"/>
              </a:ext>
            </a:extLst>
          </p:cNvPr>
          <p:cNvGraphicFramePr>
            <a:graphicFrameLocks noGrp="1"/>
          </p:cNvGraphicFramePr>
          <p:nvPr/>
        </p:nvGraphicFramePr>
        <p:xfrm>
          <a:off x="227217" y="6361325"/>
          <a:ext cx="639763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350">
                  <a:extLst>
                    <a:ext uri="{9D8B030D-6E8A-4147-A177-3AD203B41FA5}">
                      <a16:colId xmlns:a16="http://schemas.microsoft.com/office/drawing/2014/main" val="2710181974"/>
                    </a:ext>
                  </a:extLst>
                </a:gridCol>
                <a:gridCol w="1300297">
                  <a:extLst>
                    <a:ext uri="{9D8B030D-6E8A-4147-A177-3AD203B41FA5}">
                      <a16:colId xmlns:a16="http://schemas.microsoft.com/office/drawing/2014/main" val="2515318231"/>
                    </a:ext>
                  </a:extLst>
                </a:gridCol>
                <a:gridCol w="1796035">
                  <a:extLst>
                    <a:ext uri="{9D8B030D-6E8A-4147-A177-3AD203B41FA5}">
                      <a16:colId xmlns:a16="http://schemas.microsoft.com/office/drawing/2014/main" val="2133133026"/>
                    </a:ext>
                  </a:extLst>
                </a:gridCol>
                <a:gridCol w="2017957">
                  <a:extLst>
                    <a:ext uri="{9D8B030D-6E8A-4147-A177-3AD203B41FA5}">
                      <a16:colId xmlns:a16="http://schemas.microsoft.com/office/drawing/2014/main" val="3668144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 date: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21/7/22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Reviewed by: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Rachel Hutchins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071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74E30177-D5D4-90DF-37D9-75F024D1828E}"/>
              </a:ext>
            </a:extLst>
          </p:cNvPr>
          <p:cNvGrpSpPr/>
          <p:nvPr/>
        </p:nvGrpSpPr>
        <p:grpSpPr>
          <a:xfrm>
            <a:off x="7678158" y="6211254"/>
            <a:ext cx="2000625" cy="592621"/>
            <a:chOff x="7678158" y="6221438"/>
            <a:chExt cx="2000625" cy="59262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CC0FC4-5DE3-4309-B25B-17579EA7AD3C}"/>
                </a:ext>
              </a:extLst>
            </p:cNvPr>
            <p:cNvSpPr txBox="1"/>
            <p:nvPr/>
          </p:nvSpPr>
          <p:spPr>
            <a:xfrm>
              <a:off x="7678158" y="6552449"/>
              <a:ext cx="2000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100" i="0" dirty="0">
                  <a:effectLst/>
                  <a:latin typeface="Bahnschrift Light" panose="020B0502040204020203" pitchFamily="34" charset="0"/>
                </a:rPr>
                <a:t>01733 617 292</a:t>
              </a:r>
              <a:endParaRPr lang="en-GB" sz="1100" dirty="0">
                <a:latin typeface="Bahnschrift Light" panose="020B0502040204020203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45EA28C-53F1-E584-30ED-B6E9E9F6C151}"/>
                </a:ext>
              </a:extLst>
            </p:cNvPr>
            <p:cNvSpPr/>
            <p:nvPr/>
          </p:nvSpPr>
          <p:spPr>
            <a:xfrm>
              <a:off x="7678158" y="6221438"/>
              <a:ext cx="2000625" cy="3665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Forte" panose="03060902040502070203" pitchFamily="66" charset="0"/>
                </a:rPr>
                <a:t>M and B Caterers LTD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3C8148-D5A3-8D59-356D-4597795AB572}"/>
              </a:ext>
            </a:extLst>
          </p:cNvPr>
          <p:cNvGrpSpPr/>
          <p:nvPr/>
        </p:nvGrpSpPr>
        <p:grpSpPr>
          <a:xfrm>
            <a:off x="235145" y="428882"/>
            <a:ext cx="9369712" cy="571853"/>
            <a:chOff x="235145" y="428882"/>
            <a:chExt cx="9369712" cy="571853"/>
          </a:xfrm>
        </p:grpSpPr>
        <p:pic>
          <p:nvPicPr>
            <p:cNvPr id="1038" name="Picture 1" descr="Celery">
              <a:extLst>
                <a:ext uri="{FF2B5EF4-FFF2-40B4-BE49-F238E27FC236}">
                  <a16:creationId xmlns:a16="http://schemas.microsoft.com/office/drawing/2014/main" id="{97F22D3B-5822-6420-5C1F-E81756673A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/>
            <a:stretch>
              <a:fillRect/>
            </a:stretch>
          </p:blipFill>
          <p:spPr bwMode="auto">
            <a:xfrm>
              <a:off x="8384800" y="433860"/>
              <a:ext cx="5014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2" descr="Cereals containing gluten">
              <a:extLst>
                <a:ext uri="{FF2B5EF4-FFF2-40B4-BE49-F238E27FC236}">
                  <a16:creationId xmlns:a16="http://schemas.microsoft.com/office/drawing/2014/main" id="{792108EB-B23C-9B22-0E84-92164B8ABB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2313" y="460382"/>
              <a:ext cx="50676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3" descr="Crustaceans">
              <a:extLst>
                <a:ext uri="{FF2B5EF4-FFF2-40B4-BE49-F238E27FC236}">
                  <a16:creationId xmlns:a16="http://schemas.microsoft.com/office/drawing/2014/main" id="{A040FA77-BA35-E521-3F25-269B006172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333" y="44463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4" descr="Eggs">
              <a:extLst>
                <a:ext uri="{FF2B5EF4-FFF2-40B4-BE49-F238E27FC236}">
                  <a16:creationId xmlns:a16="http://schemas.microsoft.com/office/drawing/2014/main" id="{6C59A3DF-BF85-4D37-8CA8-AD3C1712F5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5523" y="428882"/>
              <a:ext cx="628650" cy="571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5" descr="Fish">
              <a:extLst>
                <a:ext uri="{FF2B5EF4-FFF2-40B4-BE49-F238E27FC236}">
                  <a16:creationId xmlns:a16="http://schemas.microsoft.com/office/drawing/2014/main" id="{65375D5E-AB23-1A6D-B819-C3D9BC7588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794" y="457457"/>
              <a:ext cx="628650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6" descr="Lupin">
              <a:extLst>
                <a:ext uri="{FF2B5EF4-FFF2-40B4-BE49-F238E27FC236}">
                  <a16:creationId xmlns:a16="http://schemas.microsoft.com/office/drawing/2014/main" id="{ABA0585D-85C8-6EF8-47AF-C85707F50A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07" y="457457"/>
              <a:ext cx="638175" cy="54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7" descr="Milk">
              <a:extLst>
                <a:ext uri="{FF2B5EF4-FFF2-40B4-BE49-F238E27FC236}">
                  <a16:creationId xmlns:a16="http://schemas.microsoft.com/office/drawing/2014/main" id="{A609DB55-EA12-FD4D-B4C2-C28A98D7DD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1413" y="460382"/>
              <a:ext cx="55687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8" descr="Mollusc">
              <a:extLst>
                <a:ext uri="{FF2B5EF4-FFF2-40B4-BE49-F238E27FC236}">
                  <a16:creationId xmlns:a16="http://schemas.microsoft.com/office/drawing/2014/main" id="{E226EEC2-1C2C-FBA5-52B6-9CF79F6E4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798" y="580062"/>
              <a:ext cx="540000" cy="3009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9" descr="Mustard">
              <a:extLst>
                <a:ext uri="{FF2B5EF4-FFF2-40B4-BE49-F238E27FC236}">
                  <a16:creationId xmlns:a16="http://schemas.microsoft.com/office/drawing/2014/main" id="{BF517513-AD23-9F7F-22DC-2200336FEE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9744" y="460554"/>
              <a:ext cx="564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10" descr="Nuts">
              <a:extLst>
                <a:ext uri="{FF2B5EF4-FFF2-40B4-BE49-F238E27FC236}">
                  <a16:creationId xmlns:a16="http://schemas.microsoft.com/office/drawing/2014/main" id="{87C60622-CDD1-8FCB-3ABD-54B7FD269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9529" y="460554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11" descr="Peanuts">
              <a:extLst>
                <a:ext uri="{FF2B5EF4-FFF2-40B4-BE49-F238E27FC236}">
                  <a16:creationId xmlns:a16="http://schemas.microsoft.com/office/drawing/2014/main" id="{8C82A88C-9F2F-8866-5BD7-7468CC371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1935" y="460554"/>
              <a:ext cx="56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12" descr="Sesame seeds">
              <a:extLst>
                <a:ext uri="{FF2B5EF4-FFF2-40B4-BE49-F238E27FC236}">
                  <a16:creationId xmlns:a16="http://schemas.microsoft.com/office/drawing/2014/main" id="{FBC3663D-5FC6-9785-0C15-3DA94C6EE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 b="-3868"/>
            <a:stretch>
              <a:fillRect/>
            </a:stretch>
          </p:blipFill>
          <p:spPr bwMode="auto">
            <a:xfrm>
              <a:off x="940677" y="460735"/>
              <a:ext cx="53181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Picture 14" descr="Sulphur Dioxide">
              <a:extLst>
                <a:ext uri="{FF2B5EF4-FFF2-40B4-BE49-F238E27FC236}">
                  <a16:creationId xmlns:a16="http://schemas.microsoft.com/office/drawing/2014/main" id="{57A97531-B549-C0D4-553B-6AADBFE21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8728" y="444632"/>
              <a:ext cx="5661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3" descr="Soya">
              <a:extLst>
                <a:ext uri="{FF2B5EF4-FFF2-40B4-BE49-F238E27FC236}">
                  <a16:creationId xmlns:a16="http://schemas.microsoft.com/office/drawing/2014/main" id="{25911009-F6E3-1E2F-B588-840D39D48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145" y="460735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BAF2F0B-DDAB-816F-80B2-23770E31B58B}"/>
              </a:ext>
            </a:extLst>
          </p:cNvPr>
          <p:cNvSpPr txBox="1"/>
          <p:nvPr/>
        </p:nvSpPr>
        <p:spPr>
          <a:xfrm>
            <a:off x="5804457" y="75501"/>
            <a:ext cx="4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Duke of Bedford</a:t>
            </a:r>
          </a:p>
        </p:txBody>
      </p:sp>
    </p:spTree>
    <p:extLst>
      <p:ext uri="{BB962C8B-B14F-4D97-AF65-F5344CB8AC3E}">
        <p14:creationId xmlns:p14="http://schemas.microsoft.com/office/powerpoint/2010/main" val="292277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76F98-A2B6-80EE-D4EC-3E0CD899DEEF}"/>
              </a:ext>
            </a:extLst>
          </p:cNvPr>
          <p:cNvSpPr txBox="1"/>
          <p:nvPr/>
        </p:nvSpPr>
        <p:spPr>
          <a:xfrm>
            <a:off x="75499" y="75501"/>
            <a:ext cx="694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Dishes and their allergens –Week 4 </a:t>
            </a:r>
            <a:r>
              <a:rPr lang="en-GB" sz="1200" b="1" dirty="0"/>
              <a:t>(Sept 22 to Feb 23)</a:t>
            </a:r>
            <a:endParaRPr lang="en-GB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B8560F9-4571-9071-8AFD-0D64DEEC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695339"/>
              </p:ext>
            </p:extLst>
          </p:nvPr>
        </p:nvGraphicFramePr>
        <p:xfrm>
          <a:off x="165463" y="1059010"/>
          <a:ext cx="9513320" cy="3370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64">
                  <a:extLst>
                    <a:ext uri="{9D8B030D-6E8A-4147-A177-3AD203B41FA5}">
                      <a16:colId xmlns:a16="http://schemas.microsoft.com/office/drawing/2014/main" val="173801501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3170176082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855622146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2302120745"/>
                    </a:ext>
                  </a:extLst>
                </a:gridCol>
                <a:gridCol w="1902664">
                  <a:extLst>
                    <a:ext uri="{9D8B030D-6E8A-4147-A177-3AD203B41FA5}">
                      <a16:colId xmlns:a16="http://schemas.microsoft.com/office/drawing/2014/main" val="1756737413"/>
                    </a:ext>
                  </a:extLst>
                </a:gridCol>
              </a:tblGrid>
              <a:tr h="35314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136616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Chinese chicken &amp; rice</a:t>
                      </a:r>
                    </a:p>
                    <a:p>
                      <a:r>
                        <a:rPr lang="en-GB" sz="1200" b="0" dirty="0"/>
                        <a:t>Soy bean, wheat, egg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Sausages</a:t>
                      </a:r>
                    </a:p>
                    <a:p>
                      <a:r>
                        <a:rPr lang="en-GB" sz="1200" b="0" dirty="0"/>
                        <a:t>Wheat, soya, sulphur dioxide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Spaghetti bolognaise</a:t>
                      </a:r>
                    </a:p>
                    <a:p>
                      <a:r>
                        <a:rPr lang="en-GB" sz="1200" b="0" dirty="0"/>
                        <a:t>Wheat, mustard</a:t>
                      </a:r>
                    </a:p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Roast Chicken with Yorkshire pudding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  <a:p>
                      <a:r>
                        <a:rPr lang="en-GB" sz="1200" b="1" dirty="0"/>
                        <a:t>Gravy</a:t>
                      </a:r>
                    </a:p>
                    <a:p>
                      <a:r>
                        <a:rPr lang="en-GB" sz="1200" b="0" dirty="0"/>
                        <a:t>Wheat, barley, soya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Breaded fish</a:t>
                      </a:r>
                    </a:p>
                    <a:p>
                      <a:r>
                        <a:rPr lang="en-GB" sz="1200" b="0" dirty="0"/>
                        <a:t>Wheat,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075753"/>
                  </a:ext>
                </a:extLst>
              </a:tr>
              <a:tr h="643202">
                <a:tc>
                  <a:txBody>
                    <a:bodyPr/>
                    <a:lstStyle/>
                    <a:p>
                      <a:r>
                        <a:rPr lang="en-GB" sz="1200" b="1" dirty="0"/>
                        <a:t>Veggie noodles</a:t>
                      </a:r>
                    </a:p>
                    <a:p>
                      <a:r>
                        <a:rPr lang="en-GB" sz="1200" b="0" dirty="0"/>
                        <a:t>Wheat, eggs, soy bean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flan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&amp; tomato pancake</a:t>
                      </a:r>
                    </a:p>
                    <a:p>
                      <a:r>
                        <a:rPr lang="en-GB" sz="1200" b="0" dirty="0"/>
                        <a:t>Wheat, milk,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Penne pasta in tomato sauce</a:t>
                      </a:r>
                    </a:p>
                    <a:p>
                      <a:r>
                        <a:rPr lang="en-GB" sz="1200" b="0" dirty="0"/>
                        <a:t>Wheat</a:t>
                      </a:r>
                    </a:p>
                    <a:p>
                      <a:r>
                        <a:rPr lang="en-GB" sz="1200" b="1" dirty="0"/>
                        <a:t>Garlic bread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Cheese &amp; tomato pizza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57763"/>
                  </a:ext>
                </a:extLst>
              </a:tr>
              <a:tr h="609701">
                <a:tc>
                  <a:txBody>
                    <a:bodyPr/>
                    <a:lstStyle/>
                    <a:p>
                      <a:r>
                        <a:rPr lang="en-GB" sz="1200" b="1" dirty="0"/>
                        <a:t>Fruit crumble</a:t>
                      </a:r>
                    </a:p>
                    <a:p>
                      <a:r>
                        <a:rPr lang="en-GB" sz="1200" b="0" dirty="0"/>
                        <a:t>Wheat</a:t>
                      </a:r>
                    </a:p>
                    <a:p>
                      <a:r>
                        <a:rPr lang="en-GB" sz="1200" b="1" dirty="0"/>
                        <a:t>Custard</a:t>
                      </a:r>
                    </a:p>
                    <a:p>
                      <a:r>
                        <a:rPr lang="en-GB" sz="1200" b="0" dirty="0"/>
                        <a:t>Eggs, milk</a:t>
                      </a:r>
                    </a:p>
                    <a:p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Gooey chocolate pudding</a:t>
                      </a:r>
                    </a:p>
                    <a:p>
                      <a:r>
                        <a:rPr lang="en-GB" sz="1200" b="0" dirty="0"/>
                        <a:t>Wheat, eggs,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Fruit salad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Cookie</a:t>
                      </a:r>
                    </a:p>
                    <a:p>
                      <a:r>
                        <a:rPr lang="en-GB" sz="1200" b="0" dirty="0"/>
                        <a:t>Wheat, eggs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Fudge tart</a:t>
                      </a:r>
                    </a:p>
                    <a:p>
                      <a:r>
                        <a:rPr lang="en-GB" sz="1200" b="0" dirty="0"/>
                        <a:t>Wheat, milk</a:t>
                      </a:r>
                    </a:p>
                    <a:p>
                      <a:r>
                        <a:rPr lang="en-GB" sz="1200" b="1" dirty="0"/>
                        <a:t>Chocolate sauce</a:t>
                      </a:r>
                    </a:p>
                    <a:p>
                      <a:r>
                        <a:rPr lang="en-GB" sz="1200" b="0" dirty="0"/>
                        <a:t>Milk, eggs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03349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A911C6E-90AA-FA51-3547-97DB47F4B0CB}"/>
              </a:ext>
            </a:extLst>
          </p:cNvPr>
          <p:cNvGraphicFramePr>
            <a:graphicFrameLocks noGrp="1"/>
          </p:cNvGraphicFramePr>
          <p:nvPr/>
        </p:nvGraphicFramePr>
        <p:xfrm>
          <a:off x="227217" y="6361325"/>
          <a:ext cx="639763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350">
                  <a:extLst>
                    <a:ext uri="{9D8B030D-6E8A-4147-A177-3AD203B41FA5}">
                      <a16:colId xmlns:a16="http://schemas.microsoft.com/office/drawing/2014/main" val="2710181974"/>
                    </a:ext>
                  </a:extLst>
                </a:gridCol>
                <a:gridCol w="1300297">
                  <a:extLst>
                    <a:ext uri="{9D8B030D-6E8A-4147-A177-3AD203B41FA5}">
                      <a16:colId xmlns:a16="http://schemas.microsoft.com/office/drawing/2014/main" val="2515318231"/>
                    </a:ext>
                  </a:extLst>
                </a:gridCol>
                <a:gridCol w="1796035">
                  <a:extLst>
                    <a:ext uri="{9D8B030D-6E8A-4147-A177-3AD203B41FA5}">
                      <a16:colId xmlns:a16="http://schemas.microsoft.com/office/drawing/2014/main" val="2133133026"/>
                    </a:ext>
                  </a:extLst>
                </a:gridCol>
                <a:gridCol w="2017957">
                  <a:extLst>
                    <a:ext uri="{9D8B030D-6E8A-4147-A177-3AD203B41FA5}">
                      <a16:colId xmlns:a16="http://schemas.microsoft.com/office/drawing/2014/main" val="3668144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 date: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21/7/22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Reviewed by: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Rachel Hutchins</a:t>
                      </a:r>
                    </a:p>
                  </a:txBody>
                  <a:tcP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0715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74E30177-D5D4-90DF-37D9-75F024D1828E}"/>
              </a:ext>
            </a:extLst>
          </p:cNvPr>
          <p:cNvGrpSpPr/>
          <p:nvPr/>
        </p:nvGrpSpPr>
        <p:grpSpPr>
          <a:xfrm>
            <a:off x="7678158" y="6211254"/>
            <a:ext cx="2000625" cy="592621"/>
            <a:chOff x="7678158" y="6221438"/>
            <a:chExt cx="2000625" cy="59262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CC0FC4-5DE3-4309-B25B-17579EA7AD3C}"/>
                </a:ext>
              </a:extLst>
            </p:cNvPr>
            <p:cNvSpPr txBox="1"/>
            <p:nvPr/>
          </p:nvSpPr>
          <p:spPr>
            <a:xfrm>
              <a:off x="7678158" y="6552449"/>
              <a:ext cx="2000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100" i="0" dirty="0">
                  <a:effectLst/>
                  <a:latin typeface="Bahnschrift Light" panose="020B0502040204020203" pitchFamily="34" charset="0"/>
                </a:rPr>
                <a:t>01733 617 292</a:t>
              </a:r>
              <a:endParaRPr lang="en-GB" sz="1100" dirty="0">
                <a:latin typeface="Bahnschrift Light" panose="020B0502040204020203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45EA28C-53F1-E584-30ED-B6E9E9F6C151}"/>
                </a:ext>
              </a:extLst>
            </p:cNvPr>
            <p:cNvSpPr/>
            <p:nvPr/>
          </p:nvSpPr>
          <p:spPr>
            <a:xfrm>
              <a:off x="7678158" y="6221438"/>
              <a:ext cx="2000625" cy="3665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Forte" panose="03060902040502070203" pitchFamily="66" charset="0"/>
                </a:rPr>
                <a:t>M and B Caterers LTD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3C8148-D5A3-8D59-356D-4597795AB572}"/>
              </a:ext>
            </a:extLst>
          </p:cNvPr>
          <p:cNvGrpSpPr/>
          <p:nvPr/>
        </p:nvGrpSpPr>
        <p:grpSpPr>
          <a:xfrm>
            <a:off x="235145" y="428882"/>
            <a:ext cx="9369712" cy="571853"/>
            <a:chOff x="235145" y="428882"/>
            <a:chExt cx="9369712" cy="571853"/>
          </a:xfrm>
        </p:grpSpPr>
        <p:pic>
          <p:nvPicPr>
            <p:cNvPr id="1038" name="Picture 1" descr="Celery">
              <a:extLst>
                <a:ext uri="{FF2B5EF4-FFF2-40B4-BE49-F238E27FC236}">
                  <a16:creationId xmlns:a16="http://schemas.microsoft.com/office/drawing/2014/main" id="{97F22D3B-5822-6420-5C1F-E81756673A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/>
            <a:stretch>
              <a:fillRect/>
            </a:stretch>
          </p:blipFill>
          <p:spPr bwMode="auto">
            <a:xfrm>
              <a:off x="8384800" y="433860"/>
              <a:ext cx="5014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2" descr="Cereals containing gluten">
              <a:extLst>
                <a:ext uri="{FF2B5EF4-FFF2-40B4-BE49-F238E27FC236}">
                  <a16:creationId xmlns:a16="http://schemas.microsoft.com/office/drawing/2014/main" id="{792108EB-B23C-9B22-0E84-92164B8ABB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2313" y="460382"/>
              <a:ext cx="50676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3" descr="Crustaceans">
              <a:extLst>
                <a:ext uri="{FF2B5EF4-FFF2-40B4-BE49-F238E27FC236}">
                  <a16:creationId xmlns:a16="http://schemas.microsoft.com/office/drawing/2014/main" id="{A040FA77-BA35-E521-3F25-269B006172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333" y="44463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4" descr="Eggs">
              <a:extLst>
                <a:ext uri="{FF2B5EF4-FFF2-40B4-BE49-F238E27FC236}">
                  <a16:creationId xmlns:a16="http://schemas.microsoft.com/office/drawing/2014/main" id="{6C59A3DF-BF85-4D37-8CA8-AD3C1712F5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5523" y="428882"/>
              <a:ext cx="628650" cy="571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5" descr="Fish">
              <a:extLst>
                <a:ext uri="{FF2B5EF4-FFF2-40B4-BE49-F238E27FC236}">
                  <a16:creationId xmlns:a16="http://schemas.microsoft.com/office/drawing/2014/main" id="{65375D5E-AB23-1A6D-B819-C3D9BC7588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794" y="457457"/>
              <a:ext cx="628650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6" descr="Lupin">
              <a:extLst>
                <a:ext uri="{FF2B5EF4-FFF2-40B4-BE49-F238E27FC236}">
                  <a16:creationId xmlns:a16="http://schemas.microsoft.com/office/drawing/2014/main" id="{ABA0585D-85C8-6EF8-47AF-C85707F50A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07" y="457457"/>
              <a:ext cx="638175" cy="542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7" descr="Milk">
              <a:extLst>
                <a:ext uri="{FF2B5EF4-FFF2-40B4-BE49-F238E27FC236}">
                  <a16:creationId xmlns:a16="http://schemas.microsoft.com/office/drawing/2014/main" id="{A609DB55-EA12-FD4D-B4C2-C28A98D7DD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1413" y="460382"/>
              <a:ext cx="55687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8" descr="Mollusc">
              <a:extLst>
                <a:ext uri="{FF2B5EF4-FFF2-40B4-BE49-F238E27FC236}">
                  <a16:creationId xmlns:a16="http://schemas.microsoft.com/office/drawing/2014/main" id="{E226EEC2-1C2C-FBA5-52B6-9CF79F6E4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798" y="580062"/>
              <a:ext cx="540000" cy="3009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9" descr="Mustard">
              <a:extLst>
                <a:ext uri="{FF2B5EF4-FFF2-40B4-BE49-F238E27FC236}">
                  <a16:creationId xmlns:a16="http://schemas.microsoft.com/office/drawing/2014/main" id="{BF517513-AD23-9F7F-22DC-2200336FEE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9744" y="460554"/>
              <a:ext cx="564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10" descr="Nuts">
              <a:extLst>
                <a:ext uri="{FF2B5EF4-FFF2-40B4-BE49-F238E27FC236}">
                  <a16:creationId xmlns:a16="http://schemas.microsoft.com/office/drawing/2014/main" id="{87C60622-CDD1-8FCB-3ABD-54B7FD2693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9529" y="460554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11" descr="Peanuts">
              <a:extLst>
                <a:ext uri="{FF2B5EF4-FFF2-40B4-BE49-F238E27FC236}">
                  <a16:creationId xmlns:a16="http://schemas.microsoft.com/office/drawing/2014/main" id="{8C82A88C-9F2F-8866-5BD7-7468CC371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1935" y="460554"/>
              <a:ext cx="56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12" descr="Sesame seeds">
              <a:extLst>
                <a:ext uri="{FF2B5EF4-FFF2-40B4-BE49-F238E27FC236}">
                  <a16:creationId xmlns:a16="http://schemas.microsoft.com/office/drawing/2014/main" id="{FBC3663D-5FC6-9785-0C15-3DA94C6EE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74" b="-3868"/>
            <a:stretch>
              <a:fillRect/>
            </a:stretch>
          </p:blipFill>
          <p:spPr bwMode="auto">
            <a:xfrm>
              <a:off x="940677" y="460735"/>
              <a:ext cx="53181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5" name="Picture 14" descr="Sulphur Dioxide">
              <a:extLst>
                <a:ext uri="{FF2B5EF4-FFF2-40B4-BE49-F238E27FC236}">
                  <a16:creationId xmlns:a16="http://schemas.microsoft.com/office/drawing/2014/main" id="{57A97531-B549-C0D4-553B-6AADBFE21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8728" y="444632"/>
              <a:ext cx="56612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3" descr="Soya">
              <a:extLst>
                <a:ext uri="{FF2B5EF4-FFF2-40B4-BE49-F238E27FC236}">
                  <a16:creationId xmlns:a16="http://schemas.microsoft.com/office/drawing/2014/main" id="{25911009-F6E3-1E2F-B588-840D39D48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145" y="460735"/>
              <a:ext cx="55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BAF2F0B-DDAB-816F-80B2-23770E31B58B}"/>
              </a:ext>
            </a:extLst>
          </p:cNvPr>
          <p:cNvSpPr txBox="1"/>
          <p:nvPr/>
        </p:nvSpPr>
        <p:spPr>
          <a:xfrm>
            <a:off x="5804457" y="75501"/>
            <a:ext cx="4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Duke of Bedford</a:t>
            </a:r>
          </a:p>
        </p:txBody>
      </p:sp>
    </p:spTree>
    <p:extLst>
      <p:ext uri="{BB962C8B-B14F-4D97-AF65-F5344CB8AC3E}">
        <p14:creationId xmlns:p14="http://schemas.microsoft.com/office/powerpoint/2010/main" val="1859534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621</Words>
  <Application>Microsoft Office PowerPoint</Application>
  <PresentationFormat>A4 Paper (210x297 mm)</PresentationFormat>
  <Paragraphs>201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 Light</vt:lpstr>
      <vt:lpstr>Calibri</vt:lpstr>
      <vt:lpstr>Calibri Light</vt:lpstr>
      <vt:lpstr>Forte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</dc:creator>
  <cp:lastModifiedBy>Rachel</cp:lastModifiedBy>
  <cp:revision>10</cp:revision>
  <cp:lastPrinted>2022-07-21T11:39:14Z</cp:lastPrinted>
  <dcterms:created xsi:type="dcterms:W3CDTF">2022-07-21T10:00:44Z</dcterms:created>
  <dcterms:modified xsi:type="dcterms:W3CDTF">2022-07-21T11:47:21Z</dcterms:modified>
</cp:coreProperties>
</file>